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2988000" cx="421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41">
          <p15:clr>
            <a:srgbClr val="747775"/>
          </p15:clr>
        </p15:guide>
        <p15:guide id="2" pos="1327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41" orient="horz"/>
        <p:guide pos="132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12419" y="685800"/>
            <a:ext cx="483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12419" y="685800"/>
            <a:ext cx="483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28c100d936_0_9:notes"/>
          <p:cNvSpPr/>
          <p:nvPr>
            <p:ph idx="2" type="sldImg"/>
          </p:nvPr>
        </p:nvSpPr>
        <p:spPr>
          <a:xfrm>
            <a:off x="1012419" y="685800"/>
            <a:ext cx="483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28c100d93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43582" y="432544"/>
            <a:ext cx="3924900" cy="1192500"/>
          </a:xfrm>
          <a:prstGeom prst="rect">
            <a:avLst/>
          </a:prstGeom>
        </p:spPr>
        <p:txBody>
          <a:bodyPr anchorCtr="0" anchor="b" bIns="42325" lIns="42325" spcFirstLastPara="1" rIns="42325" wrap="square" tIns="42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43578" y="1646421"/>
            <a:ext cx="3924900" cy="4605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43578" y="642578"/>
            <a:ext cx="3924900" cy="1140600"/>
          </a:xfrm>
          <a:prstGeom prst="rect">
            <a:avLst/>
          </a:prstGeom>
        </p:spPr>
        <p:txBody>
          <a:bodyPr anchorCtr="0" anchor="b" bIns="42325" lIns="42325" spcFirstLastPara="1" rIns="42325" wrap="square" tIns="42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43578" y="1831214"/>
            <a:ext cx="3924900" cy="7557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indent="-279400" lvl="0" marL="457200" algn="ctr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66700" lvl="1" marL="9144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indent="-266700" lvl="2" marL="13716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indent="-266700" lvl="3" marL="18288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indent="-266700" lvl="4" marL="22860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indent="-266700" lvl="5" marL="27432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indent="-266700" lvl="6" marL="32004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indent="-266700" lvl="7" marL="36576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indent="-266700" lvl="8" marL="41148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43578" y="1249488"/>
            <a:ext cx="3924900" cy="4890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43578" y="258527"/>
            <a:ext cx="3924900" cy="3327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43578" y="669504"/>
            <a:ext cx="3924900" cy="19848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43578" y="258527"/>
            <a:ext cx="3924900" cy="3327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43578" y="669504"/>
            <a:ext cx="1842300" cy="19848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indent="-266700" lvl="0" marL="4572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225948" y="669504"/>
            <a:ext cx="1842300" cy="19848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indent="-266700" lvl="0" marL="4572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43578" y="258527"/>
            <a:ext cx="3924900" cy="3327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43578" y="322763"/>
            <a:ext cx="1293600" cy="438900"/>
          </a:xfrm>
          <a:prstGeom prst="rect">
            <a:avLst/>
          </a:prstGeom>
        </p:spPr>
        <p:txBody>
          <a:bodyPr anchorCtr="0" anchor="b" bIns="42325" lIns="42325" spcFirstLastPara="1" rIns="42325" wrap="square" tIns="42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43578" y="807257"/>
            <a:ext cx="1293600" cy="18471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indent="-266700" lvl="0" marL="4572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SzPts val="600"/>
              <a:buChar char="○"/>
              <a:defRPr sz="600"/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SzPts val="600"/>
              <a:buChar char="■"/>
              <a:defRPr sz="6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25824" y="261504"/>
            <a:ext cx="2933400" cy="2376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106000" y="-73"/>
            <a:ext cx="2106000" cy="29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2325" lIns="42325" spcFirstLastPara="1" rIns="42325" wrap="square" tIns="42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22297" y="716385"/>
            <a:ext cx="1863300" cy="861000"/>
          </a:xfrm>
          <a:prstGeom prst="rect">
            <a:avLst/>
          </a:prstGeom>
        </p:spPr>
        <p:txBody>
          <a:bodyPr anchorCtr="0" anchor="b" bIns="42325" lIns="42325" spcFirstLastPara="1" rIns="42325" wrap="square" tIns="42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22297" y="1628383"/>
            <a:ext cx="1863300" cy="717600"/>
          </a:xfrm>
          <a:prstGeom prst="rect">
            <a:avLst/>
          </a:prstGeom>
        </p:spPr>
        <p:txBody>
          <a:bodyPr anchorCtr="0" anchor="t" bIns="42325" lIns="42325" spcFirstLastPara="1" rIns="42325" wrap="square" tIns="423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275281" y="420635"/>
            <a:ext cx="1767600" cy="21465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66700" lvl="1" marL="9144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indent="-266700" lvl="2" marL="13716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indent="-266700" lvl="3" marL="18288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indent="-266700" lvl="4" marL="22860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indent="-266700" lvl="5" marL="27432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indent="-266700" lvl="6" marL="32004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indent="-266700" lvl="7" marL="36576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indent="-266700" lvl="8" marL="41148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43578" y="2457657"/>
            <a:ext cx="2763300" cy="351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</p:spPr>
        <p:txBody>
          <a:bodyPr anchorCtr="0" anchor="ctr" bIns="42325" lIns="42325" spcFirstLastPara="1" rIns="42325" wrap="square" tIns="423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D9D9D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43578" y="258527"/>
            <a:ext cx="3924900" cy="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2325" lIns="42325" spcFirstLastPara="1" rIns="42325" wrap="square" tIns="42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43578" y="669504"/>
            <a:ext cx="3924900" cy="19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2325" lIns="42325" spcFirstLastPara="1" rIns="42325" wrap="square" tIns="42325">
            <a:normAutofit/>
          </a:bodyPr>
          <a:lstStyle>
            <a:lvl1pPr indent="-279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  <a:defRPr sz="800">
                <a:solidFill>
                  <a:schemeClr val="dk2"/>
                </a:solidFill>
              </a:defRPr>
            </a:lvl1pPr>
            <a:lvl2pPr indent="-2667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2pPr>
            <a:lvl3pPr indent="-2667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3pPr>
            <a:lvl4pPr indent="-2667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4pPr>
            <a:lvl5pPr indent="-2667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5pPr>
            <a:lvl6pPr indent="-2667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6pPr>
            <a:lvl7pPr indent="-2667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7pPr>
            <a:lvl8pPr indent="-2667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8pPr>
            <a:lvl9pPr indent="-2667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902668" y="2708990"/>
            <a:ext cx="252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2325" lIns="42325" spcFirstLastPara="1" rIns="42325" wrap="square" tIns="42325">
            <a:normAutofit/>
          </a:bodyPr>
          <a:lstStyle>
            <a:lvl1pPr lvl="0" algn="r">
              <a:buNone/>
              <a:defRPr sz="500">
                <a:solidFill>
                  <a:schemeClr val="dk2"/>
                </a:solidFill>
              </a:defRPr>
            </a:lvl1pPr>
            <a:lvl2pPr lvl="1" algn="r">
              <a:buNone/>
              <a:defRPr sz="500">
                <a:solidFill>
                  <a:schemeClr val="dk2"/>
                </a:solidFill>
              </a:defRPr>
            </a:lvl2pPr>
            <a:lvl3pPr lvl="2" algn="r">
              <a:buNone/>
              <a:defRPr sz="500">
                <a:solidFill>
                  <a:schemeClr val="dk2"/>
                </a:solidFill>
              </a:defRPr>
            </a:lvl3pPr>
            <a:lvl4pPr lvl="3" algn="r">
              <a:buNone/>
              <a:defRPr sz="500">
                <a:solidFill>
                  <a:schemeClr val="dk2"/>
                </a:solidFill>
              </a:defRPr>
            </a:lvl4pPr>
            <a:lvl5pPr lvl="4" algn="r">
              <a:buNone/>
              <a:defRPr sz="500">
                <a:solidFill>
                  <a:schemeClr val="dk2"/>
                </a:solidFill>
              </a:defRPr>
            </a:lvl5pPr>
            <a:lvl6pPr lvl="5" algn="r">
              <a:buNone/>
              <a:defRPr sz="500">
                <a:solidFill>
                  <a:schemeClr val="dk2"/>
                </a:solidFill>
              </a:defRPr>
            </a:lvl6pPr>
            <a:lvl7pPr lvl="6" algn="r">
              <a:buNone/>
              <a:defRPr sz="500">
                <a:solidFill>
                  <a:schemeClr val="dk2"/>
                </a:solidFill>
              </a:defRPr>
            </a:lvl7pPr>
            <a:lvl8pPr lvl="7" algn="r">
              <a:buNone/>
              <a:defRPr sz="500">
                <a:solidFill>
                  <a:schemeClr val="dk2"/>
                </a:solidFill>
              </a:defRPr>
            </a:lvl8pPr>
            <a:lvl9pPr lvl="8" algn="r">
              <a:buNone/>
              <a:defRPr sz="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8168" y="40825"/>
            <a:ext cx="4154400" cy="2394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2325" lIns="42325" spcFirstLastPara="1" rIns="42325" wrap="square" tIns="423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History: </a:t>
            </a: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The Victorians and how the Industrial Revolution transformed Leeds</a:t>
            </a:r>
            <a:endParaRPr sz="6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035" y="359483"/>
            <a:ext cx="804235" cy="11379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5998" y="1449775"/>
            <a:ext cx="8043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2325" lIns="42325" spcFirstLastPara="1" rIns="42325" wrap="square" tIns="423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Calibri"/>
                <a:ea typeface="Calibri"/>
                <a:cs typeface="Calibri"/>
                <a:sym typeface="Calibri"/>
              </a:rPr>
              <a:t>Queen Victoria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Calibri"/>
                <a:ea typeface="Calibri"/>
                <a:cs typeface="Calibri"/>
                <a:sym typeface="Calibri"/>
              </a:rPr>
              <a:t>1819-1901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4267" y="333490"/>
            <a:ext cx="1412374" cy="9290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1070300" y="1177525"/>
            <a:ext cx="1320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A mill </a:t>
            </a: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building</a:t>
            </a: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located in Armley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3050" y="333500"/>
            <a:ext cx="850200" cy="14088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2325" lIns="42325" spcFirstLastPara="1" rIns="42325" wrap="square" tIns="42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1024275" y="333500"/>
            <a:ext cx="1412400" cy="12321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2325" lIns="42325" spcFirstLastPara="1" rIns="42325" wrap="square" tIns="42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37700" y="333500"/>
            <a:ext cx="1586975" cy="1041476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/>
        </p:nvSpPr>
        <p:spPr>
          <a:xfrm>
            <a:off x="2507538" y="1288975"/>
            <a:ext cx="164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Victorian children working in a mill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2507550" y="312400"/>
            <a:ext cx="1647300" cy="14088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2325" lIns="42325" spcFirstLastPara="1" rIns="42325" wrap="square" tIns="42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4" name="Google Shape;64;p13"/>
          <p:cNvCxnSpPr/>
          <p:nvPr/>
        </p:nvCxnSpPr>
        <p:spPr>
          <a:xfrm>
            <a:off x="241050" y="2532013"/>
            <a:ext cx="3729900" cy="69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5" name="Google Shape;65;p13"/>
          <p:cNvSpPr txBox="1"/>
          <p:nvPr/>
        </p:nvSpPr>
        <p:spPr>
          <a:xfrm>
            <a:off x="923250" y="1698088"/>
            <a:ext cx="2011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A </a:t>
            </a:r>
            <a:r>
              <a:rPr lang="en-GB" sz="1100"/>
              <a:t>timeline</a:t>
            </a:r>
            <a:r>
              <a:rPr lang="en-GB" sz="1100"/>
              <a:t> of the Victorian era</a:t>
            </a:r>
            <a:endParaRPr sz="1100"/>
          </a:p>
        </p:txBody>
      </p:sp>
      <p:sp>
        <p:nvSpPr>
          <p:cNvPr id="66" name="Google Shape;66;p13"/>
          <p:cNvSpPr txBox="1"/>
          <p:nvPr/>
        </p:nvSpPr>
        <p:spPr>
          <a:xfrm>
            <a:off x="28175" y="1941775"/>
            <a:ext cx="804300" cy="4617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1837</a:t>
            </a:r>
            <a:endParaRPr b="1" sz="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/>
              <a:t>Victoria ascends the throne.</a:t>
            </a:r>
            <a:endParaRPr sz="600"/>
          </a:p>
        </p:txBody>
      </p:sp>
      <p:cxnSp>
        <p:nvCxnSpPr>
          <p:cNvPr id="67" name="Google Shape;67;p13"/>
          <p:cNvCxnSpPr>
            <a:stCxn id="66" idx="2"/>
          </p:cNvCxnSpPr>
          <p:nvPr/>
        </p:nvCxnSpPr>
        <p:spPr>
          <a:xfrm>
            <a:off x="430325" y="2403475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8" name="Google Shape;68;p13"/>
          <p:cNvCxnSpPr>
            <a:endCxn id="66" idx="2"/>
          </p:cNvCxnSpPr>
          <p:nvPr/>
        </p:nvCxnSpPr>
        <p:spPr>
          <a:xfrm flipH="1" rot="10800000">
            <a:off x="303725" y="2403475"/>
            <a:ext cx="126600" cy="1692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9" name="Google Shape;69;p13"/>
          <p:cNvSpPr txBox="1"/>
          <p:nvPr/>
        </p:nvSpPr>
        <p:spPr>
          <a:xfrm>
            <a:off x="453300" y="2532025"/>
            <a:ext cx="73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/>
              <a:t>1840</a:t>
            </a:r>
            <a:endParaRPr sz="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/>
              <a:t>First ragged school set up</a:t>
            </a:r>
            <a:endParaRPr sz="600"/>
          </a:p>
        </p:txBody>
      </p:sp>
      <p:sp>
        <p:nvSpPr>
          <p:cNvPr id="70" name="Google Shape;70;p13"/>
          <p:cNvSpPr/>
          <p:nvPr/>
        </p:nvSpPr>
        <p:spPr>
          <a:xfrm>
            <a:off x="571725" y="2622750"/>
            <a:ext cx="498600" cy="3198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1" name="Google Shape;71;p13"/>
          <p:cNvCxnSpPr/>
          <p:nvPr/>
        </p:nvCxnSpPr>
        <p:spPr>
          <a:xfrm flipH="1" rot="10800000">
            <a:off x="571725" y="2540775"/>
            <a:ext cx="213000" cy="87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2" name="Google Shape;72;p13"/>
          <p:cNvSpPr txBox="1"/>
          <p:nvPr/>
        </p:nvSpPr>
        <p:spPr>
          <a:xfrm>
            <a:off x="1024275" y="2031850"/>
            <a:ext cx="973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1844 </a:t>
            </a:r>
            <a:r>
              <a:rPr lang="en-GB" sz="600"/>
              <a:t>factory act states children should start work at aged 8</a:t>
            </a:r>
            <a:endParaRPr sz="600"/>
          </a:p>
        </p:txBody>
      </p:sp>
      <p:sp>
        <p:nvSpPr>
          <p:cNvPr id="73" name="Google Shape;73;p13"/>
          <p:cNvSpPr/>
          <p:nvPr/>
        </p:nvSpPr>
        <p:spPr>
          <a:xfrm>
            <a:off x="1085775" y="2077813"/>
            <a:ext cx="850200" cy="354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982775" y="1770500"/>
            <a:ext cx="1896300" cy="2394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5" name="Google Shape;75;p13"/>
          <p:cNvCxnSpPr/>
          <p:nvPr/>
        </p:nvCxnSpPr>
        <p:spPr>
          <a:xfrm flipH="1" rot="10800000">
            <a:off x="1320425" y="2457500"/>
            <a:ext cx="161400" cy="1017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" name="Google Shape;76;p13"/>
          <p:cNvSpPr txBox="1"/>
          <p:nvPr/>
        </p:nvSpPr>
        <p:spPr>
          <a:xfrm>
            <a:off x="1143563" y="2547350"/>
            <a:ext cx="1095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1847 </a:t>
            </a:r>
            <a:r>
              <a:rPr lang="en-GB" sz="600"/>
              <a:t>Factory act states </a:t>
            </a:r>
            <a:r>
              <a:rPr lang="en-GB" sz="600"/>
              <a:t>women</a:t>
            </a:r>
            <a:r>
              <a:rPr lang="en-GB" sz="600"/>
              <a:t> and children can only work 10 hours a day</a:t>
            </a:r>
            <a:endParaRPr sz="600"/>
          </a:p>
        </p:txBody>
      </p:sp>
      <p:sp>
        <p:nvSpPr>
          <p:cNvPr id="77" name="Google Shape;77;p13"/>
          <p:cNvSpPr/>
          <p:nvPr/>
        </p:nvSpPr>
        <p:spPr>
          <a:xfrm>
            <a:off x="1205463" y="2593775"/>
            <a:ext cx="973200" cy="3198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8" name="Google Shape;78;p13"/>
          <p:cNvCxnSpPr/>
          <p:nvPr/>
        </p:nvCxnSpPr>
        <p:spPr>
          <a:xfrm rot="10800000">
            <a:off x="1940550" y="2515500"/>
            <a:ext cx="138900" cy="924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9" name="Google Shape;79;p13"/>
          <p:cNvSpPr txBox="1"/>
          <p:nvPr/>
        </p:nvSpPr>
        <p:spPr>
          <a:xfrm>
            <a:off x="2507550" y="2044688"/>
            <a:ext cx="101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1867 </a:t>
            </a:r>
            <a:r>
              <a:rPr lang="en-GB" sz="600"/>
              <a:t>all workers limited to a 10 hour work day</a:t>
            </a:r>
            <a:endParaRPr sz="600"/>
          </a:p>
        </p:txBody>
      </p:sp>
      <p:sp>
        <p:nvSpPr>
          <p:cNvPr id="80" name="Google Shape;80;p13"/>
          <p:cNvSpPr/>
          <p:nvPr/>
        </p:nvSpPr>
        <p:spPr>
          <a:xfrm>
            <a:off x="2507550" y="2118613"/>
            <a:ext cx="891600" cy="2724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1" name="Google Shape;81;p13"/>
          <p:cNvCxnSpPr>
            <a:endCxn id="80" idx="2"/>
          </p:cNvCxnSpPr>
          <p:nvPr/>
        </p:nvCxnSpPr>
        <p:spPr>
          <a:xfrm flipH="1" rot="10800000">
            <a:off x="2729250" y="2391013"/>
            <a:ext cx="224100" cy="1614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2" name="Google Shape;82;p13"/>
          <p:cNvSpPr/>
          <p:nvPr/>
        </p:nvSpPr>
        <p:spPr>
          <a:xfrm>
            <a:off x="2313813" y="2592000"/>
            <a:ext cx="1201500" cy="369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3"/>
          <p:cNvSpPr txBox="1"/>
          <p:nvPr/>
        </p:nvSpPr>
        <p:spPr>
          <a:xfrm>
            <a:off x="2330250" y="2515500"/>
            <a:ext cx="1245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1870- </a:t>
            </a:r>
            <a:r>
              <a:rPr lang="en-GB" sz="600"/>
              <a:t>Dr Bernardo opens homes for the poor giving them access to food and shelter</a:t>
            </a:r>
            <a:endParaRPr sz="600"/>
          </a:p>
        </p:txBody>
      </p:sp>
      <p:cxnSp>
        <p:nvCxnSpPr>
          <p:cNvPr id="84" name="Google Shape;84;p13"/>
          <p:cNvCxnSpPr>
            <a:stCxn id="83" idx="0"/>
          </p:cNvCxnSpPr>
          <p:nvPr/>
        </p:nvCxnSpPr>
        <p:spPr>
          <a:xfrm>
            <a:off x="2953200" y="2515500"/>
            <a:ext cx="9900" cy="102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5" name="Google Shape;85;p13"/>
          <p:cNvSpPr txBox="1"/>
          <p:nvPr/>
        </p:nvSpPr>
        <p:spPr>
          <a:xfrm>
            <a:off x="3433775" y="1723525"/>
            <a:ext cx="850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1891- </a:t>
            </a:r>
            <a:r>
              <a:rPr lang="en-GB" sz="600"/>
              <a:t>education act makes education </a:t>
            </a:r>
            <a:r>
              <a:rPr lang="en-GB" sz="600"/>
              <a:t>compulsory</a:t>
            </a:r>
            <a:r>
              <a:rPr lang="en-GB" sz="600"/>
              <a:t> and free for children aged 5 -13</a:t>
            </a:r>
            <a:endParaRPr sz="600"/>
          </a:p>
        </p:txBody>
      </p:sp>
      <p:sp>
        <p:nvSpPr>
          <p:cNvPr id="86" name="Google Shape;86;p13"/>
          <p:cNvSpPr/>
          <p:nvPr/>
        </p:nvSpPr>
        <p:spPr>
          <a:xfrm>
            <a:off x="3480700" y="1793600"/>
            <a:ext cx="644100" cy="5973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3746625" y="2410463"/>
            <a:ext cx="9900" cy="102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Google Shape;88;p13"/>
          <p:cNvSpPr txBox="1"/>
          <p:nvPr/>
        </p:nvSpPr>
        <p:spPr>
          <a:xfrm>
            <a:off x="3589675" y="2499600"/>
            <a:ext cx="644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"/>
              <a:t>1901</a:t>
            </a:r>
            <a:endParaRPr b="1" sz="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/>
              <a:t>Victoria dies and her reign ends</a:t>
            </a:r>
            <a:endParaRPr sz="600"/>
          </a:p>
        </p:txBody>
      </p:sp>
      <p:sp>
        <p:nvSpPr>
          <p:cNvPr id="89" name="Google Shape;89;p13"/>
          <p:cNvSpPr/>
          <p:nvPr/>
        </p:nvSpPr>
        <p:spPr>
          <a:xfrm>
            <a:off x="3676525" y="2577375"/>
            <a:ext cx="498600" cy="4005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0" name="Google Shape;90;p13"/>
          <p:cNvCxnSpPr>
            <a:endCxn id="88" idx="0"/>
          </p:cNvCxnSpPr>
          <p:nvPr/>
        </p:nvCxnSpPr>
        <p:spPr>
          <a:xfrm rot="10800000">
            <a:off x="3911725" y="2499600"/>
            <a:ext cx="226500" cy="936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90475" y="87150"/>
            <a:ext cx="2015400" cy="28560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2325" lIns="42325" spcFirstLastPara="1" rIns="42325" wrap="square" tIns="423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Vocabulary: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Industrial Revolution- </a:t>
            </a: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The change from creating things by hand to creating things with machines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Innovation- </a:t>
            </a: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The act of adapting or improving something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Sanitisation- </a:t>
            </a: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the act of making something clean and free from bacteria.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Industry- </a:t>
            </a: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activity linked to making goods and services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workhouse- </a:t>
            </a: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an institution in which poor and vulnerable people were given shelter and food in return for work.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rights- </a:t>
            </a:r>
            <a:r>
              <a:rPr lang="en-GB" sz="1000">
                <a:latin typeface="Calibri"/>
                <a:ea typeface="Calibri"/>
                <a:cs typeface="Calibri"/>
                <a:sym typeface="Calibri"/>
              </a:rPr>
              <a:t>a moral and legal entitlement to do or have something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178025" y="127500"/>
            <a:ext cx="1987500" cy="27330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2325" lIns="42325" spcFirstLastPara="1" rIns="42325" wrap="square" tIns="423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alibri"/>
                <a:ea typeface="Calibri"/>
                <a:cs typeface="Calibri"/>
                <a:sym typeface="Calibri"/>
              </a:rPr>
              <a:t>Essential Learning 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SzPts val="900"/>
              <a:buFont typeface="Calibri"/>
              <a:buChar char="●"/>
            </a:pP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The Victorian era was named after Queen Victoria.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SzPts val="900"/>
              <a:buFont typeface="Calibri"/>
              <a:buChar char="●"/>
            </a:pP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The Victorian era saw rapid change and development in industry and transport. This is known as the Industrial Revolution.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SzPts val="900"/>
              <a:buFont typeface="Calibri"/>
              <a:buChar char="●"/>
            </a:pP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Leeds grew from a town into a city as a result of the Industrial Revolution.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SzPts val="900"/>
              <a:buFont typeface="Calibri"/>
              <a:buChar char="●"/>
            </a:pP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Many people in Leeds worked in mills. The conditions were dangerous because of the types of machinery and the number of people working there.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SzPts val="900"/>
              <a:buFont typeface="Calibri"/>
              <a:buChar char="●"/>
            </a:pPr>
            <a:r>
              <a:rPr lang="en-GB" sz="900">
                <a:latin typeface="Calibri"/>
                <a:ea typeface="Calibri"/>
                <a:cs typeface="Calibri"/>
                <a:sym typeface="Calibri"/>
              </a:rPr>
              <a:t>Life for some children in Victorian times involved dangerous work in a mill then going to school.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